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270" r:id="rId5"/>
    <p:sldId id="295" r:id="rId6"/>
    <p:sldId id="296" r:id="rId7"/>
    <p:sldId id="297" r:id="rId8"/>
    <p:sldId id="304" r:id="rId9"/>
    <p:sldId id="306" r:id="rId10"/>
    <p:sldId id="298" r:id="rId11"/>
    <p:sldId id="305" r:id="rId12"/>
    <p:sldId id="299" r:id="rId13"/>
    <p:sldId id="303" r:id="rId14"/>
    <p:sldId id="300" r:id="rId15"/>
    <p:sldId id="301" r:id="rId16"/>
    <p:sldId id="302" r:id="rId17"/>
    <p:sldId id="277" r:id="rId18"/>
  </p:sldIdLst>
  <p:sldSz cx="12192000" cy="6858000"/>
  <p:notesSz cx="6858000" cy="9144000"/>
  <p:custDataLst>
    <p:tags r:id="rId20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2" autoAdjust="0"/>
    <p:restoredTop sz="94660"/>
  </p:normalViewPr>
  <p:slideViewPr>
    <p:cSldViewPr>
      <p:cViewPr varScale="1">
        <p:scale>
          <a:sx n="114" d="100"/>
          <a:sy n="114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F58E0-67B8-4ED0-BA46-72449559BB6E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3855E-5D2C-43D3-9AA5-473789F61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61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CE6F2-1FF1-45DD-B86E-3E564546160E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DA8A6-4FA4-48B5-8DFC-CC298C1D61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821F7-1F99-468D-B62D-3DF3622FD770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752C8-6788-490E-AD0D-F5FE248E5094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87C98-D443-47E0-90CA-73B5874D5184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C09FD-CEBA-4197-8B74-7D5D25F68B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3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F6B5E-2512-453B-A131-4C5865E280E1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71AC-C1C4-438A-A38B-8BB1E6020E05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2D7FA-C4B5-46CC-9CE0-5A5A5C82952A}" type="datetime1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76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BC4D4-7947-408F-962B-F57A7C8AE4B6}" type="datetime1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247E7-6266-4F52-9D78-E3CEC7051F86}" type="datetime1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C1665-50F2-4866-8289-F0EB04D67B71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D19D9-8759-40AE-B331-9EDE4A844707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A793B1-1BEF-41EF-926B-717A78A49AA1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695" y="1628800"/>
            <a:ext cx="12360695" cy="2232248"/>
          </a:xfrm>
        </p:spPr>
        <p:txBody>
          <a:bodyPr/>
          <a:lstStyle/>
          <a:p>
            <a:pPr indent="449580" algn="ctr"/>
            <a:r>
              <a:rPr lang="ru-RU" sz="4000" dirty="0">
                <a:latin typeface="+mn-lt"/>
              </a:rPr>
              <a:t>Разработка приложения по поиску аномалий спутниковой телеметрии с помощью машинного обучения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168"/>
            <a:ext cx="8534400" cy="1512168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</a:p>
          <a:p>
            <a:pPr algn="l"/>
            <a:r>
              <a:rPr lang="ru-RU" dirty="0"/>
              <a:t>Васильев А.Д. </a:t>
            </a:r>
            <a:r>
              <a:rPr lang="en-US" dirty="0"/>
              <a:t>2</a:t>
            </a:r>
            <a:r>
              <a:rPr lang="ru-RU" dirty="0"/>
              <a:t> курс, 151266 гр.</a:t>
            </a:r>
            <a:endParaRPr lang="en-US" dirty="0"/>
          </a:p>
          <a:p>
            <a:pPr algn="l"/>
            <a:r>
              <a:rPr lang="ru-RU" dirty="0"/>
              <a:t>Сахник А.А. </a:t>
            </a:r>
            <a:r>
              <a:rPr lang="en-US" dirty="0"/>
              <a:t>2</a:t>
            </a:r>
            <a:r>
              <a:rPr lang="ru-RU" dirty="0"/>
              <a:t> курс, 151266</a:t>
            </a:r>
          </a:p>
          <a:p>
            <a:pPr algn="l"/>
            <a:endParaRPr lang="ru-RU" dirty="0"/>
          </a:p>
          <a:p>
            <a:pPr algn="l"/>
            <a:r>
              <a:rPr lang="ru-RU" dirty="0"/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17E24-6D81-496C-9B87-3E92477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Демонстрация функционала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DF2249A-B2BA-44D0-B126-B45EB043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5" name="Новая демонстрац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29DDCC8E-34B5-4855-8E7A-F8B6B7D522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3575" y="1520825"/>
            <a:ext cx="8323263" cy="4681538"/>
          </a:xfrm>
        </p:spPr>
      </p:pic>
    </p:spTree>
    <p:extLst>
      <p:ext uri="{BB962C8B-B14F-4D97-AF65-F5344CB8AC3E}">
        <p14:creationId xmlns:p14="http://schemas.microsoft.com/office/powerpoint/2010/main" val="17579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D714D-FC2B-4818-B489-96F00096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BDE34D-B22B-48F3-830B-ECA45D50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008"/>
            <a:ext cx="4639369" cy="4680679"/>
          </a:xfrm>
        </p:spPr>
        <p:txBody>
          <a:bodyPr/>
          <a:lstStyle/>
          <a:p>
            <a:r>
              <a:rPr lang="ru-RU" dirty="0"/>
              <a:t>Библиотеки для машинного обучения:</a:t>
            </a:r>
          </a:p>
          <a:p>
            <a:pPr lvl="1"/>
            <a:r>
              <a:rPr lang="en-US" dirty="0"/>
              <a:t>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matplotlib, </a:t>
            </a:r>
            <a:r>
              <a:rPr lang="en-US" dirty="0" err="1"/>
              <a:t>plt</a:t>
            </a:r>
            <a:endParaRPr lang="en-US" dirty="0"/>
          </a:p>
          <a:p>
            <a:r>
              <a:rPr lang="ru-RU" dirty="0"/>
              <a:t>Технологии, используемые приложением:</a:t>
            </a:r>
          </a:p>
          <a:p>
            <a:pPr lvl="1"/>
            <a:r>
              <a:rPr lang="en-US" dirty="0"/>
              <a:t>ASP.NET Core, Vue.js 3, </a:t>
            </a:r>
            <a:r>
              <a:rPr lang="en-US" dirty="0" err="1"/>
              <a:t>FastAPI</a:t>
            </a:r>
            <a:r>
              <a:rPr lang="en-US" dirty="0"/>
              <a:t>, PostgreSQL, </a:t>
            </a:r>
            <a:r>
              <a:rPr lang="en-US" dirty="0" err="1"/>
              <a:t>InfluxDB</a:t>
            </a:r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46FDB71-432B-4112-BA66-550DC75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01" y="4166058"/>
            <a:ext cx="5486400" cy="2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5FF8127-A5C4-4265-8DCF-62BEE878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427" y="3455232"/>
            <a:ext cx="2244105" cy="231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BB1768F-A3BE-47BC-AFDD-55DFF634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517508"/>
            <a:ext cx="1688976" cy="1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ASP.NET Core basics for Beginners">
            <a:extLst>
              <a:ext uri="{FF2B5EF4-FFF2-40B4-BE49-F238E27FC236}">
                <a16:creationId xmlns:a16="http://schemas.microsoft.com/office/drawing/2014/main" id="{7B5A572B-FF6F-4B37-BFF1-3AC6D7A21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8" y="1586879"/>
            <a:ext cx="3473202" cy="15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astAPI">
            <a:extLst>
              <a:ext uri="{FF2B5EF4-FFF2-40B4-BE49-F238E27FC236}">
                <a16:creationId xmlns:a16="http://schemas.microsoft.com/office/drawing/2014/main" id="{B18E558F-A7FD-488D-81BE-2413621F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969" y="3203225"/>
            <a:ext cx="3652664" cy="131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38390F-0846-4140-9802-D33384E1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0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4C425-78B9-41DE-BF75-22C5A75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9F170-A7B3-495F-8EF3-B1F7B283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2078960"/>
            <a:ext cx="10972800" cy="2700080"/>
          </a:xfrm>
        </p:spPr>
        <p:txBody>
          <a:bodyPr/>
          <a:lstStyle/>
          <a:p>
            <a:r>
              <a:rPr lang="ru-RU" dirty="0"/>
              <a:t>Нахождение аномалий в телеметрии спутников в реальном времени</a:t>
            </a:r>
          </a:p>
          <a:p>
            <a:r>
              <a:rPr lang="ru-RU" dirty="0"/>
              <a:t>Автоматическое предупреждение оператора о аномалиях в космических данных</a:t>
            </a:r>
          </a:p>
          <a:p>
            <a:r>
              <a:rPr lang="ru-RU" dirty="0"/>
              <a:t>Экспорт данных спутников с аномальными метками в </a:t>
            </a:r>
            <a:r>
              <a:rPr lang="en-US" dirty="0"/>
              <a:t>Grafana</a:t>
            </a:r>
          </a:p>
          <a:p>
            <a:r>
              <a:rPr lang="ru-RU" dirty="0"/>
              <a:t>Использование наиболее подходящей модели для конкретного показателя космического аппарата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206047-248F-4705-9579-FF4F07E5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2ACAC-80CF-4203-B01B-A2AB4C61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F82554-9083-43E5-8FA2-6D04CD40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Были проанализированы способы выявления аномалий в данных телеметрии спутников</a:t>
            </a:r>
          </a:p>
          <a:p>
            <a:r>
              <a:rPr lang="ru-RU" dirty="0"/>
              <a:t>Проанализировано влияние космической погоды на показатели аппаратуры космических аппаратов</a:t>
            </a:r>
          </a:p>
          <a:p>
            <a:r>
              <a:rPr lang="ru-RU" dirty="0"/>
              <a:t>Разработано приложение для выявления аномалий и поиска корреляции с космической погодой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11D431-BC78-44A9-B644-D962023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0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B2CFFF3-D952-40CB-A694-706C7038A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52937"/>
            <a:ext cx="10959008" cy="864096"/>
          </a:xfrm>
        </p:spPr>
        <p:txBody>
          <a:bodyPr/>
          <a:lstStyle/>
          <a:p>
            <a:pPr marL="0" indent="0" algn="ctr">
              <a:buNone/>
            </a:pPr>
            <a:r>
              <a:rPr lang="ru-RU" sz="4800" dirty="0"/>
              <a:t>Спасибо за внимание!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C0F093-CDD4-427D-9C09-47A81F2F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3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7D651-4C62-411C-AC0F-34226880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Проблематика</a:t>
            </a:r>
          </a:p>
        </p:txBody>
      </p:sp>
      <p:pic>
        <p:nvPicPr>
          <p:cNvPr id="4" name="Picture 6" descr="Christopher C. Kraft Jr. Mission Control Center - Wikipedia">
            <a:extLst>
              <a:ext uri="{FF2B5EF4-FFF2-40B4-BE49-F238E27FC236}">
                <a16:creationId xmlns:a16="http://schemas.microsoft.com/office/drawing/2014/main" id="{508772DD-40C9-40D3-992A-EBB0D921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28" y="2241953"/>
            <a:ext cx="4135388" cy="27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Космическое излучение: о чем нам не следует беспокоиться | МАГАТЭ">
            <a:extLst>
              <a:ext uri="{FF2B5EF4-FFF2-40B4-BE49-F238E27FC236}">
                <a16:creationId xmlns:a16="http://schemas.microsoft.com/office/drawing/2014/main" id="{E56A947B-9D72-49FD-B96D-EA683483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82" y="3620416"/>
            <a:ext cx="5087888" cy="28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F41BF66-6F28-4CFD-A921-135D38855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1" y="2245379"/>
            <a:ext cx="5429285" cy="490997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Факторы, затрудняющие эксплуатацию спутников:</a:t>
            </a:r>
          </a:p>
          <a:p>
            <a:r>
              <a:rPr lang="ru-RU" dirty="0"/>
              <a:t>космическая погода</a:t>
            </a:r>
          </a:p>
          <a:p>
            <a:r>
              <a:rPr lang="ru-RU" dirty="0"/>
              <a:t>потеря данных мониторинга</a:t>
            </a:r>
          </a:p>
          <a:p>
            <a:r>
              <a:rPr lang="ru-RU" dirty="0"/>
              <a:t>аномалии в данных мониторинга</a:t>
            </a:r>
          </a:p>
          <a:p>
            <a:r>
              <a:rPr lang="ru-RU" dirty="0"/>
              <a:t>сбои в оборудовании</a:t>
            </a:r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3B27B0-7248-4FA3-A887-8DB5FE53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60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2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856E604-47BE-4BFE-A521-D132AC80D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958603"/>
            <a:ext cx="10972800" cy="2459104"/>
          </a:xfrm>
        </p:spPr>
        <p:txBody>
          <a:bodyPr/>
          <a:lstStyle/>
          <a:p>
            <a:r>
              <a:rPr lang="ru-RU" dirty="0"/>
              <a:t>Анализ данных</a:t>
            </a:r>
            <a:r>
              <a:rPr lang="en-US" dirty="0"/>
              <a:t> </a:t>
            </a:r>
            <a:r>
              <a:rPr lang="ru-RU" dirty="0"/>
              <a:t>малого космического аппарата</a:t>
            </a:r>
          </a:p>
          <a:p>
            <a:r>
              <a:rPr lang="ru-RU" dirty="0"/>
              <a:t>Способы выявления аномалий в данных временных рядов</a:t>
            </a:r>
          </a:p>
          <a:p>
            <a:r>
              <a:rPr lang="ru-RU" dirty="0"/>
              <a:t>Анализ влияния космической погоды на аномальные данные</a:t>
            </a:r>
          </a:p>
          <a:p>
            <a:r>
              <a:rPr lang="ru-RU" dirty="0">
                <a:ea typeface="Calibri" panose="020F0502020204030204" pitchFamily="34" charset="0"/>
              </a:rPr>
              <a:t>Анализ существующих решений в области визуализации данных телеметрии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6186492-172B-4D99-A2C9-BC8DF256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 dirty="0">
                <a:latin typeface="+mn-lt"/>
              </a:rPr>
              <a:t>Новизна исследования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DD1A45-90E8-4447-9607-55843F5A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ru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4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619A3-C7BC-4405-A70C-42C8FCB5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Используемые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59DF3E-7B58-4809-8E38-FF11BC8C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-apple-system"/>
              </a:rPr>
              <a:t>Алгоритмы о</a:t>
            </a:r>
            <a:r>
              <a:rPr lang="ru-RU" dirty="0">
                <a:latin typeface="-apple-system"/>
              </a:rPr>
              <a:t>снованные на расстоянии</a:t>
            </a:r>
          </a:p>
          <a:p>
            <a:r>
              <a:rPr lang="ru-RU" dirty="0">
                <a:latin typeface="-apple-system"/>
              </a:rPr>
              <a:t>Алгоритмы на основе плотности</a:t>
            </a:r>
            <a:endParaRPr lang="en-US" dirty="0">
              <a:latin typeface="-apple-system"/>
            </a:endParaRPr>
          </a:p>
          <a:p>
            <a:r>
              <a:rPr lang="ru-RU" dirty="0">
                <a:latin typeface="-apple-system"/>
              </a:rPr>
              <a:t>Основанный на кластеризации</a:t>
            </a:r>
            <a:endParaRPr lang="en-US" dirty="0">
              <a:latin typeface="-apple-system"/>
            </a:endParaRPr>
          </a:p>
          <a:p>
            <a:r>
              <a:rPr lang="ru-RU" dirty="0">
                <a:latin typeface="-apple-system"/>
              </a:rPr>
              <a:t>Доменно-ориентированные методы</a:t>
            </a:r>
          </a:p>
          <a:p>
            <a:r>
              <a:rPr lang="ru-RU" dirty="0" err="1">
                <a:latin typeface="-apple-system"/>
              </a:rPr>
              <a:t>Автоэнкодеры</a:t>
            </a:r>
            <a:endParaRPr lang="en-US" dirty="0">
              <a:latin typeface="-apple-system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0086C3-B792-4082-BFDD-32E02D6A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4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97156-E288-44BC-9088-509884CC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Используемые наборы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5E519-8985-4923-A78A-CF34554E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Данные телеметрии спутника «</a:t>
            </a:r>
            <a:r>
              <a:rPr lang="en-US" dirty="0" err="1"/>
              <a:t>SiriusSat</a:t>
            </a:r>
            <a:r>
              <a:rPr lang="ru-RU" dirty="0"/>
              <a:t>-1»:</a:t>
            </a:r>
          </a:p>
          <a:p>
            <a:pPr lvl="1"/>
            <a:r>
              <a:rPr lang="ru-RU" dirty="0"/>
              <a:t>84 атрибута, отвечают за различные показатели малого космического аппарата</a:t>
            </a:r>
          </a:p>
          <a:p>
            <a:pPr lvl="1"/>
            <a:r>
              <a:rPr lang="ru-RU" dirty="0"/>
              <a:t>50000 записей</a:t>
            </a:r>
          </a:p>
          <a:p>
            <a:r>
              <a:rPr lang="ru-RU" dirty="0"/>
              <a:t>Данные космической погоды - Центр анализа космической погоды НИИЯФ МГУ:</a:t>
            </a:r>
          </a:p>
          <a:p>
            <a:pPr lvl="1"/>
            <a:r>
              <a:rPr lang="en-US" dirty="0"/>
              <a:t>Ap – </a:t>
            </a:r>
            <a:r>
              <a:rPr lang="ru-RU" dirty="0"/>
              <a:t>среднесуточная планетарная амплитуда возмущения магнитного поля Земли</a:t>
            </a:r>
          </a:p>
          <a:p>
            <a:pPr lvl="1"/>
            <a:r>
              <a:rPr lang="en-US" dirty="0" err="1"/>
              <a:t>Kp</a:t>
            </a:r>
            <a:r>
              <a:rPr lang="ru-RU" dirty="0"/>
              <a:t> – планетарный индекс глобальной возмущенности магнитного поля земли</a:t>
            </a:r>
            <a:endParaRPr lang="en-US" dirty="0"/>
          </a:p>
          <a:p>
            <a:pPr lvl="1"/>
            <a:r>
              <a:rPr lang="en-US" dirty="0" err="1"/>
              <a:t>Dst</a:t>
            </a:r>
            <a:r>
              <a:rPr lang="en-US" dirty="0"/>
              <a:t> – </a:t>
            </a:r>
            <a:r>
              <a:rPr lang="ru-RU" dirty="0"/>
              <a:t>индекс геомагнитной активности в низких широтах</a:t>
            </a:r>
            <a:endParaRPr lang="en-US" dirty="0"/>
          </a:p>
          <a:p>
            <a:pPr lvl="1"/>
            <a:r>
              <a:rPr lang="en-US" dirty="0"/>
              <a:t>Wolf</a:t>
            </a:r>
            <a:r>
              <a:rPr lang="ru-RU" dirty="0"/>
              <a:t> – числовой показатель солнечной активности, связанный с количеством солнечных пятен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639EF9-B30C-4B74-80C6-D60B3BD3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1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2D0F-D664-4291-8EB4-12D7514E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Пример данных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22224FE5-BCFA-4B73-999C-B85675993E0F}"/>
              </a:ext>
            </a:extLst>
          </p:cNvPr>
          <p:cNvGraphicFramePr>
            <a:graphicFrameLocks noGrp="1"/>
          </p:cNvGraphicFramePr>
          <p:nvPr/>
        </p:nvGraphicFramePr>
        <p:xfrm>
          <a:off x="695400" y="1556792"/>
          <a:ext cx="11080328" cy="377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153">
                  <a:extLst>
                    <a:ext uri="{9D8B030D-6E8A-4147-A177-3AD203B41FA5}">
                      <a16:colId xmlns:a16="http://schemas.microsoft.com/office/drawing/2014/main" val="3798526297"/>
                    </a:ext>
                  </a:extLst>
                </a:gridCol>
                <a:gridCol w="1815011">
                  <a:extLst>
                    <a:ext uri="{9D8B030D-6E8A-4147-A177-3AD203B41FA5}">
                      <a16:colId xmlns:a16="http://schemas.microsoft.com/office/drawing/2014/main" val="3256990757"/>
                    </a:ext>
                  </a:extLst>
                </a:gridCol>
                <a:gridCol w="2770082">
                  <a:extLst>
                    <a:ext uri="{9D8B030D-6E8A-4147-A177-3AD203B41FA5}">
                      <a16:colId xmlns:a16="http://schemas.microsoft.com/office/drawing/2014/main" val="71748215"/>
                    </a:ext>
                  </a:extLst>
                </a:gridCol>
                <a:gridCol w="2770082">
                  <a:extLst>
                    <a:ext uri="{9D8B030D-6E8A-4147-A177-3AD203B41FA5}">
                      <a16:colId xmlns:a16="http://schemas.microsoft.com/office/drawing/2014/main" val="575973729"/>
                    </a:ext>
                  </a:extLst>
                </a:gridCol>
              </a:tblGrid>
              <a:tr h="372752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t_mb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t_amp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t_cpu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247876"/>
                  </a:ext>
                </a:extLst>
              </a:tr>
              <a:tr h="643381">
                <a:tc>
                  <a:txBody>
                    <a:bodyPr/>
                    <a:lstStyle/>
                    <a:p>
                      <a:r>
                        <a:rPr lang="ru-RU" dirty="0"/>
                        <a:t>2021-07-27 04:39:15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7536"/>
                  </a:ext>
                </a:extLst>
              </a:tr>
              <a:tr h="919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2021-07-27 04:40:15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591044"/>
                  </a:ext>
                </a:extLst>
              </a:tr>
              <a:tr h="919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2021-07-27 04:41:15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97230"/>
                  </a:ext>
                </a:extLst>
              </a:tr>
              <a:tr h="919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2021-07-27 04:42:15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72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2668F-6AAD-47FF-9E36-5C9F62CE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Обоснование разработки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6CB516-C8C2-4409-9A34-B2314591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2060848"/>
            <a:ext cx="10972800" cy="3852807"/>
          </a:xfrm>
        </p:spPr>
        <p:txBody>
          <a:bodyPr/>
          <a:lstStyle/>
          <a:p>
            <a:r>
              <a:rPr lang="ru-RU" dirty="0"/>
              <a:t>Разнородность данных</a:t>
            </a:r>
          </a:p>
          <a:p>
            <a:r>
              <a:rPr lang="ru-RU" dirty="0"/>
              <a:t>Невозможность однозначно определить какие данные являются аномальными</a:t>
            </a:r>
          </a:p>
          <a:p>
            <a:r>
              <a:rPr lang="ru-RU" dirty="0"/>
              <a:t>Определение лучшей модели и её </a:t>
            </a:r>
            <a:r>
              <a:rPr lang="ru-RU" dirty="0" err="1"/>
              <a:t>гиперпараметров</a:t>
            </a:r>
            <a:r>
              <a:rPr lang="ru-RU" dirty="0"/>
              <a:t> для определенного показателя спутниковой телеметрии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D45ECE-5F11-4DFC-ADD9-9C7DF08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0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7100E-FBD8-45FB-B25F-A7C402FC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  <a:cs typeface="Times New Roman" panose="02020603050405020304" pitchFamily="18" charset="0"/>
              </a:rPr>
              <a:t>Цель разрабатываемого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B41A16-4A0D-4DCA-8A62-F7E5593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2896"/>
            <a:ext cx="10972800" cy="3708791"/>
          </a:xfrm>
        </p:spPr>
        <p:txBody>
          <a:bodyPr/>
          <a:lstStyle/>
          <a:p>
            <a:r>
              <a:rPr lang="ru-RU" dirty="0"/>
              <a:t>Облегчить работу оператора космических аппаратов по обнаружению аномалий </a:t>
            </a:r>
          </a:p>
          <a:p>
            <a:r>
              <a:rPr lang="ru-RU" dirty="0"/>
              <a:t>Помочь выявить время присутствия аномалий в данных</a:t>
            </a:r>
          </a:p>
          <a:p>
            <a:r>
              <a:rPr lang="ru-RU" dirty="0"/>
              <a:t>Определить связанность аномалии с космической погодой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92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F45A4-FFE1-4B48-BC0C-0DCAF03F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Разработанное приложение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02BE969-30CD-44B0-ABE9-3BCE367B778C}"/>
              </a:ext>
            </a:extLst>
          </p:cNvPr>
          <p:cNvSpPr txBox="1">
            <a:spLocks/>
          </p:cNvSpPr>
          <p:nvPr/>
        </p:nvSpPr>
        <p:spPr bwMode="auto">
          <a:xfrm>
            <a:off x="263352" y="1268760"/>
            <a:ext cx="4839154" cy="495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Синхронизация в реальном времени данных космической погоды</a:t>
            </a:r>
          </a:p>
          <a:p>
            <a:r>
              <a:rPr lang="ru-RU" sz="1800" dirty="0"/>
              <a:t>Добавление данных космической погоды в загружаемый набор данных</a:t>
            </a:r>
          </a:p>
          <a:p>
            <a:r>
              <a:rPr lang="ru-RU" sz="1800" dirty="0"/>
              <a:t>Обработка данных спутников</a:t>
            </a:r>
          </a:p>
          <a:p>
            <a:r>
              <a:rPr lang="ru-RU" sz="1800" dirty="0"/>
              <a:t>Возможность обучить различные модели на основе загруженных данных</a:t>
            </a:r>
          </a:p>
          <a:p>
            <a:r>
              <a:rPr lang="ru-RU" sz="1800" dirty="0"/>
              <a:t>Определение аномалий в загруженных данных</a:t>
            </a:r>
          </a:p>
          <a:p>
            <a:r>
              <a:rPr lang="ru-RU" sz="1800" dirty="0"/>
              <a:t>Разметка аномальных данных </a:t>
            </a:r>
          </a:p>
          <a:p>
            <a:r>
              <a:rPr lang="ru-RU" sz="1800" dirty="0"/>
              <a:t>Генерация графиков с аномалиями и её корреляция с космической погодой</a:t>
            </a:r>
          </a:p>
          <a:p>
            <a:r>
              <a:rPr lang="ru-RU" sz="1800" dirty="0"/>
              <a:t>Сравнение работы моделей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DD405-B24A-404D-A59A-20A1BF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01" y="1268760"/>
            <a:ext cx="6888088" cy="3445863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F1A7D36-2A2C-4179-BC4C-91BCD437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z="14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71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3776b17b3e1ff32066cba490c7cf1ad4b221"/>
</p:tagLst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CCA28E1DA044F4493EED4376054CEFC" ma:contentTypeVersion="10" ma:contentTypeDescription="Создание документа." ma:contentTypeScope="" ma:versionID="6fea986b75ea74cf8adce14c97088ede">
  <xsd:schema xmlns:xsd="http://www.w3.org/2001/XMLSchema" xmlns:xs="http://www.w3.org/2001/XMLSchema" xmlns:p="http://schemas.microsoft.com/office/2006/metadata/properties" xmlns:ns2="813252c4-c059-4390-9d38-829ed100cec8" xmlns:ns3="209c652e-705b-4065-99a3-5f1842a8f21e" targetNamespace="http://schemas.microsoft.com/office/2006/metadata/properties" ma:root="true" ma:fieldsID="e1bcbcdbee00c11ddbd6aeb04efa8833" ns2:_="" ns3:_="">
    <xsd:import namespace="813252c4-c059-4390-9d38-829ed100cec8"/>
    <xsd:import namespace="209c652e-705b-4065-99a3-5f1842a8f21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252c4-c059-4390-9d38-829ed100ce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45247288-6a0f-4110-9ec1-aa0e9d7995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c652e-705b-4065-99a3-5f1842a8f21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b96a490-8a0e-4817-bb3c-89e98c50cae7}" ma:internalName="TaxCatchAll" ma:showField="CatchAllData" ma:web="209c652e-705b-4065-99a3-5f1842a8f2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3252c4-c059-4390-9d38-829ed100cec8">
      <Terms xmlns="http://schemas.microsoft.com/office/infopath/2007/PartnerControls"/>
    </lcf76f155ced4ddcb4097134ff3c332f>
    <ReferenceId xmlns="813252c4-c059-4390-9d38-829ed100cec8" xsi:nil="true"/>
    <TaxCatchAll xmlns="209c652e-705b-4065-99a3-5f1842a8f21e" xsi:nil="true"/>
  </documentManagement>
</p:properties>
</file>

<file path=customXml/itemProps1.xml><?xml version="1.0" encoding="utf-8"?>
<ds:datastoreItem xmlns:ds="http://schemas.openxmlformats.org/officeDocument/2006/customXml" ds:itemID="{D65F5FA7-51C2-4460-AD5E-44EAA88D0E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26929C-961E-403C-B243-435BE5051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3252c4-c059-4390-9d38-829ed100cec8"/>
    <ds:schemaRef ds:uri="209c652e-705b-4065-99a3-5f1842a8f2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6ADCDD-A55B-4A13-AE20-2504A51F7511}">
  <ds:schemaRefs>
    <ds:schemaRef ds:uri="http://schemas.microsoft.com/office/2006/metadata/properties"/>
    <ds:schemaRef ds:uri="http://schemas.microsoft.com/office/infopath/2007/PartnerControls"/>
    <ds:schemaRef ds:uri="813252c4-c059-4390-9d38-829ed100cec8"/>
    <ds:schemaRef ds:uri="209c652e-705b-4065-99a3-5f1842a8f21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narfu_presentation</Template>
  <TotalTime>1602</TotalTime>
  <Words>419</Words>
  <Application>Microsoft Office PowerPoint</Application>
  <PresentationFormat>Широкоэкранный</PresentationFormat>
  <Paragraphs>98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Cambria</vt:lpstr>
      <vt:lpstr>narfu_presentation</vt:lpstr>
      <vt:lpstr>Разработка приложения по поиску аномалий спутниковой телеметрии с помощью машинного обучения</vt:lpstr>
      <vt:lpstr>Проблематика</vt:lpstr>
      <vt:lpstr>Новизна исследования</vt:lpstr>
      <vt:lpstr>Используемые модели</vt:lpstr>
      <vt:lpstr>Используемые наборы данных</vt:lpstr>
      <vt:lpstr>Пример данных</vt:lpstr>
      <vt:lpstr>Обоснование разработки приложения</vt:lpstr>
      <vt:lpstr>Цель разрабатываемого приложения</vt:lpstr>
      <vt:lpstr>Разработанное приложение</vt:lpstr>
      <vt:lpstr>Демонстрация функционала</vt:lpstr>
      <vt:lpstr>Используемые технологии</vt:lpstr>
      <vt:lpstr>Дальнейшее развитие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Васильев Антон Дмитриевич</cp:lastModifiedBy>
  <cp:revision>109</cp:revision>
  <dcterms:created xsi:type="dcterms:W3CDTF">2017-12-26T07:44:00Z</dcterms:created>
  <dcterms:modified xsi:type="dcterms:W3CDTF">2024-04-24T15:01:58Z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0x010100CCCA28E1DA044F4493EED4376054CEFC</vt:lpwstr>
  </property>
</Properties>
</file>